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375" r:id="rId2"/>
    <p:sldId id="305" r:id="rId3"/>
    <p:sldId id="384" r:id="rId4"/>
    <p:sldId id="273" r:id="rId5"/>
    <p:sldId id="298" r:id="rId6"/>
    <p:sldId id="407" r:id="rId7"/>
    <p:sldId id="409" r:id="rId8"/>
    <p:sldId id="257" r:id="rId9"/>
    <p:sldId id="414" r:id="rId10"/>
    <p:sldId id="303" r:id="rId11"/>
    <p:sldId id="411" r:id="rId12"/>
    <p:sldId id="412" r:id="rId13"/>
    <p:sldId id="41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s zerrabi" initials="Az" lastIdx="1" clrIdx="0">
    <p:extLst>
      <p:ext uri="{19B8F6BF-5375-455C-9EA6-DF929625EA0E}">
        <p15:presenceInfo xmlns:p15="http://schemas.microsoft.com/office/powerpoint/2012/main" userId="Anas zerrab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71" autoAdjust="0"/>
    <p:restoredTop sz="94993" autoAdjust="0"/>
  </p:normalViewPr>
  <p:slideViewPr>
    <p:cSldViewPr snapToGrid="0" snapToObjects="1">
      <p:cViewPr>
        <p:scale>
          <a:sx n="100" d="100"/>
          <a:sy n="100" d="100"/>
        </p:scale>
        <p:origin x="636" y="396"/>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9/12/2025</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A5EBE-F073-44C1-AC94-652BEFCA2337}" type="datetimeFigureOut">
              <a:rPr lang="en-GB" smtClean="0"/>
              <a:t>12/09/2025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6B1C5-4C53-4654-ADFF-4D21BE9F7AD4}" type="slidenum">
              <a:rPr lang="en-GB" smtClean="0"/>
              <a:t>‹#›</a:t>
            </a:fld>
            <a:endParaRPr lang="en-GB"/>
          </a:p>
        </p:txBody>
      </p:sp>
    </p:spTree>
    <p:extLst>
      <p:ext uri="{BB962C8B-B14F-4D97-AF65-F5344CB8AC3E}">
        <p14:creationId xmlns:p14="http://schemas.microsoft.com/office/powerpoint/2010/main" val="1183002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Top 10 Countries by Sales Performance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6009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9/12/2025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9/12/2025</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700" r:id="rId36"/>
    <p:sldLayoutId id="2147483699" r:id="rId37"/>
    <p:sldLayoutId id="2147483701" r:id="rId38"/>
    <p:sldLayoutId id="2147483702" r:id="rId39"/>
    <p:sldLayoutId id="2147483707"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575ab6ca-5021-4975-9cde-6f14dba3d456/?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575ab6ca-5021-4975-9cde-6f14dba3d456/?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807424" y="5749720"/>
            <a:ext cx="2491531" cy="466650"/>
          </a:xfrm>
        </p:spPr>
        <p:txBody>
          <a:bodyPr/>
          <a:lstStyle/>
          <a:p>
            <a:r>
              <a:rPr lang="en-US" b="0" dirty="0"/>
              <a:t>By ANAS ZERRABI</a:t>
            </a:r>
            <a:endParaRPr lang="id-ID" b="0"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1585518"/>
            <a:ext cx="4179375" cy="3517871"/>
          </a:xfrm>
        </p:spPr>
        <p:txBody>
          <a:bodyPr>
            <a:normAutofit/>
          </a:bodyPr>
          <a:lstStyle/>
          <a:p>
            <a:r>
              <a:rPr lang="en-GB" sz="4000" b="1" dirty="0"/>
              <a:t>E-commerce Data Analysis: Strategic Insights for Business Growth</a:t>
            </a:r>
            <a:endParaRPr lang="en-US" sz="4000" b="1" dirty="0"/>
          </a:p>
        </p:txBody>
      </p:sp>
      <p:sp>
        <p:nvSpPr>
          <p:cNvPr id="2" name="TextBox 1">
            <a:extLst>
              <a:ext uri="{FF2B5EF4-FFF2-40B4-BE49-F238E27FC236}">
                <a16:creationId xmlns:a16="http://schemas.microsoft.com/office/drawing/2014/main" id="{366CB779-D8FE-4C2C-A911-30DFC7BFF727}"/>
              </a:ext>
            </a:extLst>
          </p:cNvPr>
          <p:cNvSpPr txBox="1"/>
          <p:nvPr/>
        </p:nvSpPr>
        <p:spPr>
          <a:xfrm>
            <a:off x="1655430" y="5103389"/>
            <a:ext cx="2315361" cy="646331"/>
          </a:xfrm>
          <a:prstGeom prst="rect">
            <a:avLst/>
          </a:prstGeom>
          <a:noFill/>
        </p:spPr>
        <p:txBody>
          <a:bodyPr wrap="square" rtlCol="0">
            <a:spAutoFit/>
          </a:bodyPr>
          <a:lstStyle/>
          <a:p>
            <a:r>
              <a:rPr lang="en-GB" dirty="0">
                <a:solidFill>
                  <a:schemeClr val="bg1"/>
                </a:solidFill>
              </a:rPr>
              <a:t>Tools used: Power BI, Excel</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p:pic>
      <p:sp>
        <p:nvSpPr>
          <p:cNvPr id="4" name="TextBox 3">
            <a:extLst>
              <a:ext uri="{FF2B5EF4-FFF2-40B4-BE49-F238E27FC236}">
                <a16:creationId xmlns:a16="http://schemas.microsoft.com/office/drawing/2014/main" id="{315CC817-EB6E-4E52-8DA1-8614B148BDA9}"/>
              </a:ext>
            </a:extLst>
          </p:cNvPr>
          <p:cNvSpPr txBox="1"/>
          <p:nvPr/>
        </p:nvSpPr>
        <p:spPr>
          <a:xfrm>
            <a:off x="1191238" y="1987002"/>
            <a:ext cx="4152550" cy="1892826"/>
          </a:xfrm>
          <a:prstGeom prst="rect">
            <a:avLst/>
          </a:prstGeom>
          <a:noFill/>
        </p:spPr>
        <p:txBody>
          <a:bodyPr wrap="square" rtlCol="0">
            <a:spAutoFit/>
          </a:bodyPr>
          <a:lstStyle/>
          <a:p>
            <a:r>
              <a:rPr lang="en-GB" sz="1500" b="1" dirty="0">
                <a:solidFill>
                  <a:schemeClr val="tx1"/>
                </a:solidFill>
              </a:rPr>
              <a:t>This dashboard I designed  displays a comprehensive analysis of sales, focusing on customer behaviour and financial performance. The dashboard's highlights can be divided into three main parts:</a:t>
            </a:r>
          </a:p>
          <a:p>
            <a:pPr marL="342900" indent="-342900">
              <a:buFont typeface="+mj-lt"/>
              <a:buAutoNum type="arabicPeriod"/>
            </a:pPr>
            <a:r>
              <a:rPr lang="en-GB" sz="1400" b="1" dirty="0"/>
              <a:t>Financial Performance:</a:t>
            </a:r>
            <a:endParaRPr lang="en-GB" dirty="0"/>
          </a:p>
          <a:p>
            <a:pPr marL="342900" indent="-342900">
              <a:buFont typeface="+mj-lt"/>
              <a:buAutoNum type="arabicPeriod"/>
            </a:pPr>
            <a:r>
              <a:rPr lang="en-GB" sz="1400" b="1" dirty="0"/>
              <a:t>Customer Flow Factoring (RFM):</a:t>
            </a:r>
            <a:r>
              <a:rPr lang="en-GB" sz="1400" dirty="0"/>
              <a:t>.</a:t>
            </a:r>
          </a:p>
          <a:p>
            <a:pPr marL="342900" indent="-342900">
              <a:buFont typeface="+mj-lt"/>
              <a:buAutoNum type="arabicPeriod"/>
            </a:pPr>
            <a:r>
              <a:rPr lang="en-GB" sz="1400" b="1" dirty="0"/>
              <a:t>Geographic Analysis:</a:t>
            </a:r>
            <a:endParaRPr lang="en-GB" sz="1200" dirty="0"/>
          </a:p>
        </p:txBody>
      </p:sp>
      <p:sp>
        <p:nvSpPr>
          <p:cNvPr id="8" name="Title 20">
            <a:extLst>
              <a:ext uri="{FF2B5EF4-FFF2-40B4-BE49-F238E27FC236}">
                <a16:creationId xmlns:a16="http://schemas.microsoft.com/office/drawing/2014/main" id="{ECF869FE-BD9D-4F71-9AF6-4937A9BFE044}"/>
              </a:ext>
            </a:extLst>
          </p:cNvPr>
          <p:cNvSpPr>
            <a:spLocks noGrp="1"/>
          </p:cNvSpPr>
          <p:nvPr>
            <p:ph type="ctrTitle"/>
          </p:nvPr>
        </p:nvSpPr>
        <p:spPr>
          <a:xfrm>
            <a:off x="1376516" y="192947"/>
            <a:ext cx="3698823" cy="1392572"/>
          </a:xfrm>
        </p:spPr>
        <p:txBody>
          <a:bodyPr>
            <a:noAutofit/>
          </a:bodyPr>
          <a:lstStyle/>
          <a:p>
            <a:r>
              <a:rPr lang="en-GB" sz="3200" b="1" dirty="0"/>
              <a:t>Sales Dashboard Highlights</a:t>
            </a:r>
            <a:endParaRPr lang="en-US" sz="3200" b="1" dirty="0"/>
          </a:p>
        </p:txBody>
      </p:sp>
    </p:spTree>
    <p:extLst>
      <p:ext uri="{BB962C8B-B14F-4D97-AF65-F5344CB8AC3E}">
        <p14:creationId xmlns:p14="http://schemas.microsoft.com/office/powerpoint/2010/main" val="3480697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descr="A group of people putting thier hands in a pile ">
            <a:extLst>
              <a:ext uri="{FF2B5EF4-FFF2-40B4-BE49-F238E27FC236}">
                <a16:creationId xmlns:a16="http://schemas.microsoft.com/office/drawing/2014/main" id="{C3FABA91-B519-482A-BD17-7D65A7238549}"/>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a:xfrm>
            <a:off x="1297858" y="3429000"/>
            <a:ext cx="10894142" cy="3375025"/>
          </a:xfrm>
        </p:spPr>
      </p:pic>
      <p:sp>
        <p:nvSpPr>
          <p:cNvPr id="4" name="Title 20">
            <a:extLst>
              <a:ext uri="{FF2B5EF4-FFF2-40B4-BE49-F238E27FC236}">
                <a16:creationId xmlns:a16="http://schemas.microsoft.com/office/drawing/2014/main" id="{25A97F97-F69E-4586-A9E1-4E24582CCC51}"/>
              </a:ext>
            </a:extLst>
          </p:cNvPr>
          <p:cNvSpPr txBox="1">
            <a:spLocks/>
          </p:cNvSpPr>
          <p:nvPr/>
        </p:nvSpPr>
        <p:spPr>
          <a:xfrm>
            <a:off x="1297858" y="176169"/>
            <a:ext cx="3866603" cy="106540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en-GB" sz="3200" b="1" dirty="0"/>
              <a:t>Financial Performance:</a:t>
            </a:r>
            <a:endParaRPr lang="en-GB" sz="1100" dirty="0"/>
          </a:p>
        </p:txBody>
      </p:sp>
      <p:sp>
        <p:nvSpPr>
          <p:cNvPr id="5" name="Content Placeholder 2">
            <a:extLst>
              <a:ext uri="{FF2B5EF4-FFF2-40B4-BE49-F238E27FC236}">
                <a16:creationId xmlns:a16="http://schemas.microsoft.com/office/drawing/2014/main" id="{8DA6873A-1213-490B-92C7-51D1F3635A86}"/>
              </a:ext>
            </a:extLst>
          </p:cNvPr>
          <p:cNvSpPr>
            <a:spLocks noGrp="1"/>
          </p:cNvSpPr>
          <p:nvPr>
            <p:ph sz="half" idx="1"/>
          </p:nvPr>
        </p:nvSpPr>
        <p:spPr>
          <a:xfrm>
            <a:off x="3231159" y="1241571"/>
            <a:ext cx="7997144" cy="1860260"/>
          </a:xfrm>
        </p:spPr>
        <p:txBody>
          <a:bodyPr>
            <a:normAutofit/>
          </a:bodyPr>
          <a:lstStyle/>
          <a:p>
            <a:pPr marL="0" indent="0">
              <a:buNone/>
            </a:pPr>
            <a:r>
              <a:rPr lang="en-GB" sz="1400" b="1" dirty="0">
                <a:effectLst/>
                <a:latin typeface="Consolas" panose="020B0609020204030204" pitchFamily="49" charset="0"/>
              </a:rPr>
              <a:t>Total Sales: </a:t>
            </a:r>
            <a:r>
              <a:rPr lang="en-GB" sz="1200" dirty="0">
                <a:effectLst/>
                <a:latin typeface="Consolas" panose="020B0609020204030204" pitchFamily="49" charset="0"/>
              </a:rPr>
              <a:t>The top number in the panel highlights total revenue, providing a quick overview of the business's volume.</a:t>
            </a:r>
          </a:p>
          <a:p>
            <a:pPr marL="0" indent="0">
              <a:buNone/>
            </a:pPr>
            <a:r>
              <a:rPr lang="en-GB" sz="1400" b="1" dirty="0">
                <a:effectLst/>
                <a:latin typeface="Consolas" panose="020B0609020204030204" pitchFamily="49" charset="0"/>
              </a:rPr>
              <a:t>Number of Customers</a:t>
            </a:r>
            <a:r>
              <a:rPr lang="en-GB" sz="1200" b="1" dirty="0">
                <a:effectLst/>
                <a:latin typeface="Consolas" panose="020B0609020204030204" pitchFamily="49" charset="0"/>
              </a:rPr>
              <a:t>: </a:t>
            </a:r>
            <a:r>
              <a:rPr lang="en-GB" sz="1200" dirty="0">
                <a:effectLst/>
                <a:latin typeface="Consolas" panose="020B0609020204030204" pitchFamily="49" charset="0"/>
              </a:rPr>
              <a:t>This number shows the size of the customer base, helping you understand the company's reach.</a:t>
            </a:r>
            <a:endParaRPr lang="en-GB" sz="1400" dirty="0">
              <a:effectLst/>
              <a:latin typeface="Consolas" panose="020B0609020204030204" pitchFamily="49" charset="0"/>
            </a:endParaRPr>
          </a:p>
          <a:p>
            <a:pPr marL="0" indent="0">
              <a:buNone/>
            </a:pPr>
            <a:r>
              <a:rPr lang="en-GB" sz="1400" b="1" dirty="0">
                <a:effectLst/>
                <a:latin typeface="Consolas" panose="020B0609020204030204" pitchFamily="49" charset="0"/>
              </a:rPr>
              <a:t>Average Sales: </a:t>
            </a:r>
            <a:r>
              <a:rPr lang="en-GB" sz="1200" dirty="0">
                <a:effectLst/>
                <a:latin typeface="Consolas" panose="020B0609020204030204" pitchFamily="49" charset="0"/>
              </a:rPr>
              <a:t>This shows the average value of each purchase, helping you assess whether customers tend to purchase higher-priced products</a:t>
            </a:r>
            <a:r>
              <a:rPr lang="en-GB" sz="1400" dirty="0">
                <a:effectLst/>
                <a:latin typeface="Consolas" panose="020B0609020204030204" pitchFamily="49" charset="0"/>
              </a:rPr>
              <a:t>.</a:t>
            </a:r>
          </a:p>
        </p:txBody>
      </p:sp>
    </p:spTree>
    <p:extLst>
      <p:ext uri="{BB962C8B-B14F-4D97-AF65-F5344CB8AC3E}">
        <p14:creationId xmlns:p14="http://schemas.microsoft.com/office/powerpoint/2010/main" val="214058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descr="A group of people putting thier hands in a pile ">
            <a:extLst>
              <a:ext uri="{FF2B5EF4-FFF2-40B4-BE49-F238E27FC236}">
                <a16:creationId xmlns:a16="http://schemas.microsoft.com/office/drawing/2014/main" id="{C3FABA91-B519-482A-BD17-7D65A7238549}"/>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a:xfrm>
            <a:off x="1297858" y="3429000"/>
            <a:ext cx="10894142" cy="3375025"/>
          </a:xfrm>
        </p:spPr>
      </p:pic>
      <p:sp>
        <p:nvSpPr>
          <p:cNvPr id="4" name="Title 20">
            <a:extLst>
              <a:ext uri="{FF2B5EF4-FFF2-40B4-BE49-F238E27FC236}">
                <a16:creationId xmlns:a16="http://schemas.microsoft.com/office/drawing/2014/main" id="{25A97F97-F69E-4586-A9E1-4E24582CCC51}"/>
              </a:ext>
            </a:extLst>
          </p:cNvPr>
          <p:cNvSpPr txBox="1">
            <a:spLocks/>
          </p:cNvSpPr>
          <p:nvPr/>
        </p:nvSpPr>
        <p:spPr>
          <a:xfrm>
            <a:off x="1297858" y="176169"/>
            <a:ext cx="4096263" cy="106540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en-GB" sz="3200" b="1" dirty="0"/>
              <a:t>Customer Flow Factoring (RFM):</a:t>
            </a:r>
            <a:r>
              <a:rPr lang="en-GB" sz="3200" dirty="0"/>
              <a:t>.</a:t>
            </a:r>
          </a:p>
        </p:txBody>
      </p:sp>
      <p:sp>
        <p:nvSpPr>
          <p:cNvPr id="7" name="TextBox 6">
            <a:extLst>
              <a:ext uri="{FF2B5EF4-FFF2-40B4-BE49-F238E27FC236}">
                <a16:creationId xmlns:a16="http://schemas.microsoft.com/office/drawing/2014/main" id="{0E936C36-5B21-43F9-9A5B-3A908AEE9C1D}"/>
              </a:ext>
            </a:extLst>
          </p:cNvPr>
          <p:cNvSpPr txBox="1"/>
          <p:nvPr/>
        </p:nvSpPr>
        <p:spPr>
          <a:xfrm>
            <a:off x="3400425" y="1151453"/>
            <a:ext cx="8791575" cy="2277547"/>
          </a:xfrm>
          <a:prstGeom prst="rect">
            <a:avLst/>
          </a:prstGeom>
          <a:noFill/>
        </p:spPr>
        <p:txBody>
          <a:bodyPr wrap="square" rtlCol="0">
            <a:spAutoFit/>
          </a:bodyPr>
          <a:lstStyle/>
          <a:p>
            <a:r>
              <a:rPr lang="en-GB" sz="1400" b="1" dirty="0"/>
              <a:t>Monetary Value: </a:t>
            </a:r>
            <a:r>
              <a:rPr lang="en-GB" sz="1200" dirty="0"/>
              <a:t>Represented by the horizontal axis; the further to the right the dot, the more the customer has spent.</a:t>
            </a:r>
          </a:p>
          <a:p>
            <a:endParaRPr lang="en-GB" sz="1200" dirty="0"/>
          </a:p>
          <a:p>
            <a:r>
              <a:rPr lang="en-GB" sz="1400" b="1" dirty="0"/>
              <a:t>Frequency: </a:t>
            </a:r>
            <a:r>
              <a:rPr lang="en-GB" sz="1200" dirty="0"/>
              <a:t>Represented by the vertical axis; the higher the dot, the more frequently the customer purchases.</a:t>
            </a:r>
          </a:p>
          <a:p>
            <a:endParaRPr lang="en-GB" sz="1200" dirty="0"/>
          </a:p>
          <a:p>
            <a:r>
              <a:rPr lang="en-GB" sz="1400" b="1" dirty="0"/>
              <a:t>Recency: </a:t>
            </a:r>
            <a:r>
              <a:rPr lang="en-GB" sz="1200" dirty="0"/>
              <a:t>Represented by the size of the bubble; the larger the bubble, the more recent the customer is in the purchase process.</a:t>
            </a:r>
          </a:p>
          <a:p>
            <a:endParaRPr lang="en-GB" sz="1200" dirty="0"/>
          </a:p>
          <a:p>
            <a:r>
              <a:rPr lang="en-GB" sz="1200" dirty="0"/>
              <a:t>Together, these analyses highlight different customer segments, allowing you to identify:</a:t>
            </a:r>
          </a:p>
          <a:p>
            <a:endParaRPr lang="en-GB" sz="1200" dirty="0"/>
          </a:p>
          <a:p>
            <a:r>
              <a:rPr lang="en-GB" sz="1400" b="1" dirty="0"/>
              <a:t>Top Customers: </a:t>
            </a:r>
            <a:r>
              <a:rPr lang="en-GB" sz="1200" dirty="0"/>
              <a:t>The dots in the upper right of the chart represent customers who spend and buy frequently.</a:t>
            </a:r>
          </a:p>
          <a:p>
            <a:endParaRPr lang="en-GB" sz="1200" dirty="0"/>
          </a:p>
          <a:p>
            <a:r>
              <a:rPr lang="en-GB" sz="1400" b="1" dirty="0"/>
              <a:t>New Customers: </a:t>
            </a:r>
            <a:r>
              <a:rPr lang="en-GB" sz="1200" dirty="0"/>
              <a:t>The large bubbles in the upper left of the chart represent customers who spent a large amount on their last purchase.</a:t>
            </a:r>
          </a:p>
        </p:txBody>
      </p:sp>
    </p:spTree>
    <p:extLst>
      <p:ext uri="{BB962C8B-B14F-4D97-AF65-F5344CB8AC3E}">
        <p14:creationId xmlns:p14="http://schemas.microsoft.com/office/powerpoint/2010/main" val="3136040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7" descr="A group of people putting thier hands in a pile ">
            <a:extLst>
              <a:ext uri="{FF2B5EF4-FFF2-40B4-BE49-F238E27FC236}">
                <a16:creationId xmlns:a16="http://schemas.microsoft.com/office/drawing/2014/main" id="{C3FABA91-B519-482A-BD17-7D65A7238549}"/>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a:xfrm>
            <a:off x="1297858" y="3429000"/>
            <a:ext cx="10894142" cy="3375025"/>
          </a:xfrm>
        </p:spPr>
      </p:pic>
      <p:sp>
        <p:nvSpPr>
          <p:cNvPr id="4" name="Title 20">
            <a:extLst>
              <a:ext uri="{FF2B5EF4-FFF2-40B4-BE49-F238E27FC236}">
                <a16:creationId xmlns:a16="http://schemas.microsoft.com/office/drawing/2014/main" id="{25A97F97-F69E-4586-A9E1-4E24582CCC51}"/>
              </a:ext>
            </a:extLst>
          </p:cNvPr>
          <p:cNvSpPr txBox="1">
            <a:spLocks/>
          </p:cNvSpPr>
          <p:nvPr/>
        </p:nvSpPr>
        <p:spPr>
          <a:xfrm>
            <a:off x="1297859" y="176169"/>
            <a:ext cx="3102692" cy="106540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en-GB" sz="3200" b="1" dirty="0"/>
              <a:t>Geographic Analysis:</a:t>
            </a:r>
            <a:endParaRPr lang="en-GB" sz="2800" dirty="0"/>
          </a:p>
        </p:txBody>
      </p:sp>
      <p:sp>
        <p:nvSpPr>
          <p:cNvPr id="5" name="Content Placeholder 2">
            <a:extLst>
              <a:ext uri="{FF2B5EF4-FFF2-40B4-BE49-F238E27FC236}">
                <a16:creationId xmlns:a16="http://schemas.microsoft.com/office/drawing/2014/main" id="{8DA6873A-1213-490B-92C7-51D1F3635A86}"/>
              </a:ext>
            </a:extLst>
          </p:cNvPr>
          <p:cNvSpPr>
            <a:spLocks noGrp="1"/>
          </p:cNvSpPr>
          <p:nvPr>
            <p:ph sz="half" idx="1"/>
          </p:nvPr>
        </p:nvSpPr>
        <p:spPr>
          <a:xfrm>
            <a:off x="2924175" y="1241571"/>
            <a:ext cx="8304128" cy="1860260"/>
          </a:xfrm>
        </p:spPr>
        <p:txBody>
          <a:bodyPr>
            <a:normAutofit/>
          </a:bodyPr>
          <a:lstStyle/>
          <a:p>
            <a:pPr marL="0" indent="0">
              <a:buNone/>
            </a:pPr>
            <a:r>
              <a:rPr lang="en-GB" sz="1500" dirty="0">
                <a:latin typeface="Consolas" panose="020B0609020204030204" pitchFamily="49" charset="0"/>
              </a:rPr>
              <a:t>The chart clearly shows how the company's performance is distributed geographically:</a:t>
            </a:r>
          </a:p>
          <a:p>
            <a:pPr marL="0" indent="0">
              <a:buNone/>
            </a:pPr>
            <a:r>
              <a:rPr lang="en-GB" sz="1500" b="1" dirty="0">
                <a:effectLst/>
                <a:latin typeface="Consolas" panose="020B0609020204030204" pitchFamily="49" charset="0"/>
              </a:rPr>
              <a:t>	Country Sales: </a:t>
            </a:r>
            <a:r>
              <a:rPr lang="en-GB" sz="1300" dirty="0">
                <a:effectLst/>
                <a:latin typeface="Consolas" panose="020B0609020204030204" pitchFamily="49" charset="0"/>
              </a:rPr>
              <a:t>The map shows bubbles of different sizes, with the size of 	each bubble indicating the total sales in that country.</a:t>
            </a:r>
            <a:endParaRPr lang="en-GB" sz="1400" b="1" dirty="0">
              <a:effectLst/>
              <a:latin typeface="Consolas" panose="020B0609020204030204" pitchFamily="49" charset="0"/>
            </a:endParaRPr>
          </a:p>
          <a:p>
            <a:pPr marL="0" indent="0">
              <a:buNone/>
            </a:pPr>
            <a:r>
              <a:rPr lang="en-GB" sz="1500" b="1" dirty="0">
                <a:latin typeface="Consolas" panose="020B0609020204030204" pitchFamily="49" charset="0"/>
              </a:rPr>
              <a:t>	Major Markets: </a:t>
            </a:r>
            <a:r>
              <a:rPr lang="en-GB" sz="1300" dirty="0">
                <a:latin typeface="Consolas" panose="020B0609020204030204" pitchFamily="49" charset="0"/>
              </a:rPr>
              <a:t>This map shows that the United Kingdom is the company’s 	largest market, indicating the importance of this market and the need to 	focus marketing efforts on it.</a:t>
            </a:r>
          </a:p>
        </p:txBody>
      </p:sp>
    </p:spTree>
    <p:extLst>
      <p:ext uri="{BB962C8B-B14F-4D97-AF65-F5344CB8AC3E}">
        <p14:creationId xmlns:p14="http://schemas.microsoft.com/office/powerpoint/2010/main" val="3070868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Project introduction</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357746" y="1507066"/>
            <a:ext cx="10403948" cy="4849283"/>
          </a:xfrm>
        </p:spPr>
        <p:txBody>
          <a:bodyPr>
            <a:normAutofit fontScale="70000" lnSpcReduction="20000"/>
          </a:bodyPr>
          <a:lstStyle/>
          <a:p>
            <a:pPr algn="l"/>
            <a:r>
              <a:rPr lang="en-GB" sz="2000" b="1" dirty="0">
                <a:effectLst/>
              </a:rPr>
              <a:t>The primary goal of this project is to transform raw data into actionable strategic insights to help drive business growth and improve performance. This goal can be summarized in three key points:</a:t>
            </a:r>
          </a:p>
          <a:p>
            <a:pPr algn="l"/>
            <a:r>
              <a:rPr lang="en-GB" dirty="0">
                <a:effectLst/>
              </a:rPr>
              <a:t>             </a:t>
            </a:r>
            <a:r>
              <a:rPr lang="en-GB" sz="2100" b="1" dirty="0">
                <a:effectLst/>
              </a:rPr>
              <a:t>Understand customer behaviour:</a:t>
            </a:r>
          </a:p>
          <a:p>
            <a:pPr lvl="1">
              <a:buFont typeface="Arial" panose="020B0604020202020204" pitchFamily="34" charset="0"/>
              <a:buChar char="•"/>
            </a:pPr>
            <a:r>
              <a:rPr lang="en-GB" dirty="0">
                <a:effectLst/>
              </a:rPr>
              <a:t>Analyse how customers interact with the online store.</a:t>
            </a:r>
          </a:p>
          <a:p>
            <a:pPr lvl="1">
              <a:buFont typeface="Arial" panose="020B0604020202020204" pitchFamily="34" charset="0"/>
              <a:buChar char="•"/>
            </a:pPr>
            <a:r>
              <a:rPr lang="en-GB" dirty="0">
                <a:effectLst/>
              </a:rPr>
              <a:t>Identify who your most valuable and loyal customers are using RFM analysis.</a:t>
            </a:r>
          </a:p>
          <a:p>
            <a:pPr lvl="1">
              <a:buFont typeface="Arial" panose="020B0604020202020204" pitchFamily="34" charset="0"/>
              <a:buChar char="•"/>
            </a:pPr>
            <a:r>
              <a:rPr lang="en-GB" dirty="0">
                <a:effectLst/>
              </a:rPr>
              <a:t>Understand purchasing patterns and identify the most popular and best-selling products.</a:t>
            </a:r>
          </a:p>
          <a:p>
            <a:pPr algn="l"/>
            <a:r>
              <a:rPr lang="en-GB" dirty="0">
                <a:effectLst/>
              </a:rPr>
              <a:t>              </a:t>
            </a:r>
            <a:r>
              <a:rPr lang="en-GB" sz="2100" b="1" dirty="0">
                <a:effectLst/>
              </a:rPr>
              <a:t>Improve sales:</a:t>
            </a:r>
          </a:p>
          <a:p>
            <a:pPr lvl="1">
              <a:buFont typeface="Arial" panose="020B0604020202020204" pitchFamily="34" charset="0"/>
              <a:buChar char="•"/>
            </a:pPr>
            <a:r>
              <a:rPr lang="en-GB" dirty="0">
                <a:effectLst/>
              </a:rPr>
              <a:t>Identify factors affecting sales performance.</a:t>
            </a:r>
          </a:p>
          <a:p>
            <a:pPr lvl="1">
              <a:buFont typeface="Arial" panose="020B0604020202020204" pitchFamily="34" charset="0"/>
              <a:buChar char="•"/>
            </a:pPr>
            <a:r>
              <a:rPr lang="en-GB" dirty="0">
                <a:effectLst/>
              </a:rPr>
              <a:t>Discover seasonal and geographic trends that can be exploited to increase revenue.</a:t>
            </a:r>
          </a:p>
          <a:p>
            <a:pPr lvl="1">
              <a:buFont typeface="Arial" panose="020B0604020202020204" pitchFamily="34" charset="0"/>
              <a:buChar char="•"/>
            </a:pPr>
            <a:r>
              <a:rPr lang="en-GB" dirty="0">
                <a:effectLst/>
              </a:rPr>
              <a:t>Identify the most profitable product categories to focus marketing efforts on.</a:t>
            </a:r>
          </a:p>
          <a:p>
            <a:pPr algn="l"/>
            <a:r>
              <a:rPr lang="en-GB" dirty="0">
                <a:effectLst/>
              </a:rPr>
              <a:t>             </a:t>
            </a:r>
            <a:r>
              <a:rPr lang="en-GB" sz="2100" b="1" dirty="0">
                <a:effectLst/>
              </a:rPr>
              <a:t>Provide actionable recommendations:</a:t>
            </a:r>
          </a:p>
          <a:p>
            <a:pPr lvl="1">
              <a:buFont typeface="Arial" panose="020B0604020202020204" pitchFamily="34" charset="0"/>
              <a:buChar char="•"/>
            </a:pPr>
            <a:r>
              <a:rPr lang="en-GB" dirty="0">
                <a:effectLst/>
              </a:rPr>
              <a:t>Use the analysis and findings to propose practical solutions for the company.</a:t>
            </a:r>
          </a:p>
          <a:p>
            <a:pPr lvl="1">
              <a:buFont typeface="Arial" panose="020B0604020202020204" pitchFamily="34" charset="0"/>
              <a:buChar char="•"/>
            </a:pPr>
            <a:r>
              <a:rPr lang="en-GB" dirty="0">
                <a:effectLst/>
              </a:rPr>
              <a:t>Provide personalized recommendations for each customer segment (such as loyalty programs for loyal customers or retargeting campaigns for potential customers).</a:t>
            </a:r>
          </a:p>
          <a:p>
            <a:pPr lvl="1">
              <a:buFont typeface="Arial" panose="020B0604020202020204" pitchFamily="34" charset="0"/>
              <a:buChar char="•"/>
            </a:pPr>
            <a:r>
              <a:rPr lang="en-GB" dirty="0">
                <a:effectLst/>
              </a:rPr>
              <a:t>Suggest improvements to inventory management or pricing strategies based on data analysis.</a:t>
            </a:r>
          </a:p>
          <a:p>
            <a:pPr lvl="1">
              <a:buFont typeface="Arial" panose="020B0604020202020204" pitchFamily="34" charset="0"/>
              <a:buChar char="•"/>
            </a:pPr>
            <a:r>
              <a:rPr lang="en-GB" dirty="0">
                <a:effectLst/>
              </a:rPr>
              <a:t>Data Source Dataset Name: Online Retail Data</a:t>
            </a:r>
          </a:p>
          <a:p>
            <a:pPr lvl="1">
              <a:buFont typeface="Arial" panose="020B0604020202020204" pitchFamily="34" charset="0"/>
              <a:buChar char="•"/>
            </a:pPr>
            <a:endParaRPr lang="en-GB" dirty="0">
              <a:effectLst/>
            </a:endParaRPr>
          </a:p>
          <a:p>
            <a:pPr lvl="1"/>
            <a:r>
              <a:rPr lang="en-GB" sz="2100" b="1" dirty="0">
                <a:effectLst/>
              </a:rPr>
              <a:t>Data Source Dataset Name: Online Retail Data</a:t>
            </a:r>
          </a:p>
          <a:p>
            <a:pPr lvl="1">
              <a:buFont typeface="Arial" panose="020B0604020202020204" pitchFamily="34" charset="0"/>
              <a:buChar char="•"/>
            </a:pPr>
            <a:r>
              <a:rPr lang="en-GB" dirty="0">
                <a:effectLst/>
              </a:rPr>
              <a:t>Source :This dataset is a public one that is often used in data analysis projects. It has records of transactions for an online store.</a:t>
            </a:r>
          </a:p>
          <a:p>
            <a:pPr lvl="1">
              <a:buFont typeface="Arial" panose="020B0604020202020204" pitchFamily="34" charset="0"/>
              <a:buChar char="•"/>
            </a:pPr>
            <a:r>
              <a:rPr lang="en-GB" dirty="0">
                <a:effectLst/>
              </a:rPr>
              <a:t>Timeframe: The data is from December 2009 to December 2011, which is a two-year period.</a:t>
            </a:r>
          </a:p>
          <a:p>
            <a:pPr lvl="1">
              <a:buFont typeface="Arial" panose="020B0604020202020204" pitchFamily="34" charset="0"/>
              <a:buChar char="•"/>
            </a:pPr>
            <a:r>
              <a:rPr lang="en-GB" dirty="0">
                <a:effectLst/>
              </a:rPr>
              <a:t>Reason: This dataset was chosen because it has a lot of information about transactions, such as product details, prices, purchase dates, and customer IDs. This makes it perfect for doing RFM analysis and learning more about how customers act</a:t>
            </a:r>
            <a:br>
              <a:rPr lang="en-GB" dirty="0">
                <a:effectLst/>
              </a:rPr>
            </a:br>
            <a:endParaRPr lang="en-GB" dirty="0">
              <a:effectLst/>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2529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3796145" cy="597368"/>
          </a:xfrm>
        </p:spPr>
        <p:txBody>
          <a:bodyPr>
            <a:normAutofit/>
          </a:bodyPr>
          <a:lstStyle/>
          <a:p>
            <a:r>
              <a:rPr lang="en-US" dirty="0">
                <a:solidFill>
                  <a:schemeClr val="bg1"/>
                </a:solidFill>
              </a:rPr>
              <a:t>Data Cleaning + Analysis + Visualization</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GB" dirty="0"/>
              <a:t>Strategic Execution Plan</a:t>
            </a:r>
            <a:endParaRPr lang="en-US"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386347" y="103866"/>
            <a:ext cx="4130215" cy="1767111"/>
          </a:xfrm>
        </p:spPr>
        <p:txBody>
          <a:bodyPr>
            <a:normAutofit/>
          </a:bodyPr>
          <a:lstStyle/>
          <a:p>
            <a:r>
              <a:rPr lang="en-GB" sz="3600" dirty="0"/>
              <a:t>Data cleaning methodology in Excel</a:t>
            </a:r>
            <a:endParaRPr lang="en-US" sz="3600" dirty="0"/>
          </a:p>
        </p:txBody>
      </p:sp>
      <p:pic>
        <p:nvPicPr>
          <p:cNvPr id="9" name="Picture Placeholder 7" descr="A group of people putting thier hands in a pile ">
            <a:extLst>
              <a:ext uri="{FF2B5EF4-FFF2-40B4-BE49-F238E27FC236}">
                <a16:creationId xmlns:a16="http://schemas.microsoft.com/office/drawing/2014/main" id="{C3FABA91-B519-482A-BD17-7D65A7238549}"/>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a:xfrm>
            <a:off x="1297858" y="3429000"/>
            <a:ext cx="10894142" cy="3375025"/>
          </a:xfrm>
        </p:spPr>
      </p:pic>
    </p:spTree>
    <p:extLst>
      <p:ext uri="{BB962C8B-B14F-4D97-AF65-F5344CB8AC3E}">
        <p14:creationId xmlns:p14="http://schemas.microsoft.com/office/powerpoint/2010/main" val="216782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1420760" y="212835"/>
            <a:ext cx="8804787" cy="1814913"/>
          </a:xfrm>
        </p:spPr>
        <p:txBody>
          <a:bodyPr/>
          <a:lstStyle/>
          <a:p>
            <a:pPr marL="0" indent="0" algn="l">
              <a:buNone/>
            </a:pPr>
            <a:r>
              <a:rPr lang="en-GB" b="1" dirty="0"/>
              <a:t>Data Merge :</a:t>
            </a:r>
          </a:p>
          <a:p>
            <a:pPr marL="457200" lvl="1" indent="0" algn="l">
              <a:buNone/>
            </a:pPr>
            <a:r>
              <a:rPr lang="en-GB" sz="1400" b="1" dirty="0"/>
              <a:t>Problem</a:t>
            </a:r>
            <a:r>
              <a:rPr lang="en-GB" sz="1200" dirty="0"/>
              <a:t>: The data was split into two files (online_retail_II.xlsx - Year 2009-2010 and online_retail_II.xlsx - Year 2010-2011), and they were too large to open in Excel.</a:t>
            </a:r>
          </a:p>
          <a:p>
            <a:pPr marL="457200" lvl="1" indent="0" algn="l">
              <a:buNone/>
            </a:pPr>
            <a:r>
              <a:rPr lang="en-GB" sz="1400" b="1" dirty="0"/>
              <a:t>Solution</a:t>
            </a:r>
            <a:r>
              <a:rPr lang="en-GB" dirty="0"/>
              <a:t>: </a:t>
            </a:r>
            <a:r>
              <a:rPr lang="en-GB" sz="1200" dirty="0"/>
              <a:t>The Append Queries feature in Power Query Editor was used to merge the two files into a single table. This approach ensures efficient data processing without consuming significant resources</a:t>
            </a:r>
            <a:r>
              <a:rPr lang="en-GB" dirty="0"/>
              <a:t>.</a:t>
            </a:r>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1420760" y="2068830"/>
            <a:ext cx="8804788" cy="1490448"/>
          </a:xfrm>
        </p:spPr>
        <p:txBody>
          <a:bodyPr>
            <a:normAutofit/>
          </a:bodyPr>
          <a:lstStyle/>
          <a:p>
            <a:pPr marL="0" indent="0">
              <a:buNone/>
            </a:pPr>
            <a:r>
              <a:rPr lang="en-GB" b="1" dirty="0"/>
              <a:t>Handling Missing Data:</a:t>
            </a:r>
          </a:p>
          <a:p>
            <a:pPr marL="457200" lvl="1" indent="0">
              <a:buNone/>
            </a:pPr>
            <a:r>
              <a:rPr lang="en-GB" sz="1400" b="1" dirty="0"/>
              <a:t>Problem</a:t>
            </a:r>
            <a:r>
              <a:rPr lang="en-GB" dirty="0"/>
              <a:t>: </a:t>
            </a:r>
            <a:r>
              <a:rPr lang="en-GB" sz="1200" dirty="0"/>
              <a:t>Some rows contained missing values ​​in the Customer ID column, making it impossible to analyse the behaviour of these customers.</a:t>
            </a:r>
            <a:endParaRPr lang="en-GB" dirty="0"/>
          </a:p>
          <a:p>
            <a:pPr marL="457200" lvl="1" indent="0">
              <a:buNone/>
            </a:pPr>
            <a:r>
              <a:rPr lang="en-GB" sz="1400" b="1" dirty="0"/>
              <a:t>Solution</a:t>
            </a:r>
            <a:r>
              <a:rPr lang="en-GB" sz="1400" dirty="0"/>
              <a:t>: </a:t>
            </a:r>
            <a:r>
              <a:rPr lang="en-GB" sz="1200" dirty="0"/>
              <a:t>The rows containing null values ​​in the Customer ID column were deleted. </a:t>
            </a:r>
          </a:p>
        </p:txBody>
      </p:sp>
      <p:sp>
        <p:nvSpPr>
          <p:cNvPr id="2" name="TextBox 1">
            <a:extLst>
              <a:ext uri="{FF2B5EF4-FFF2-40B4-BE49-F238E27FC236}">
                <a16:creationId xmlns:a16="http://schemas.microsoft.com/office/drawing/2014/main" id="{4FFDEDAB-59C6-444A-8566-25F6686E8CC7}"/>
              </a:ext>
            </a:extLst>
          </p:cNvPr>
          <p:cNvSpPr txBox="1"/>
          <p:nvPr/>
        </p:nvSpPr>
        <p:spPr>
          <a:xfrm>
            <a:off x="1523999" y="3658820"/>
            <a:ext cx="9016182"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Calibri" panose="020F0502020204030204"/>
                <a:ea typeface="+mn-ea"/>
                <a:cs typeface="+mn-cs"/>
              </a:rPr>
              <a:t>Creating New Columns (Feature Engineering) :</a:t>
            </a:r>
          </a:p>
          <a:p>
            <a:pPr lvl="1">
              <a:defRPr/>
            </a:pPr>
            <a:r>
              <a:rPr kumimoji="0" lang="en-GB" sz="1400" b="1" i="0" u="none" strike="noStrike" kern="1200" cap="none" spc="0" normalizeH="0" baseline="0" noProof="0" dirty="0">
                <a:ln>
                  <a:noFill/>
                </a:ln>
                <a:solidFill>
                  <a:srgbClr val="000000"/>
                </a:solidFill>
                <a:effectLst/>
                <a:uLnTx/>
                <a:uFillTx/>
                <a:latin typeface="Calibri" panose="020F0502020204030204"/>
                <a:ea typeface="+mn-ea"/>
                <a:cs typeface="+mn-cs"/>
              </a:rPr>
              <a:t>  Total Price</a:t>
            </a:r>
            <a:r>
              <a:rPr kumimoji="0" lang="en-GB" sz="24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GB" sz="1200" b="0" i="0" u="none" strike="noStrike" kern="1200" cap="none" spc="0" normalizeH="0" baseline="0" noProof="0" dirty="0">
                <a:ln>
                  <a:noFill/>
                </a:ln>
                <a:solidFill>
                  <a:srgbClr val="000000"/>
                </a:solidFill>
                <a:effectLst/>
                <a:uLnTx/>
                <a:uFillTx/>
                <a:latin typeface="Calibri" panose="020F0502020204030204"/>
                <a:ea typeface="+mn-ea"/>
                <a:cs typeface="+mn-cs"/>
              </a:rPr>
              <a:t>A new column was created to calculate the total value of each purchase by multiplying Quantity by Price. This step        	is essential for financial analysis.</a:t>
            </a:r>
            <a:endParaRPr lang="en-GB" sz="1200" b="1" dirty="0">
              <a:solidFill>
                <a:srgbClr val="000000"/>
              </a:solidFill>
              <a:latin typeface="Calibri" panose="020F0502020204030204"/>
            </a:endParaRPr>
          </a:p>
          <a:p>
            <a:pPr lvl="1">
              <a:defRPr/>
            </a:pPr>
            <a:r>
              <a:rPr kumimoji="0" lang="en-GB" sz="1400" b="1" i="0" u="none" strike="noStrike" kern="1200" cap="none" spc="0" normalizeH="0" baseline="0" noProof="0" dirty="0">
                <a:ln>
                  <a:noFill/>
                </a:ln>
                <a:solidFill>
                  <a:srgbClr val="000000"/>
                </a:solidFill>
                <a:effectLst/>
                <a:uLnTx/>
                <a:uFillTx/>
                <a:latin typeface="Calibri" panose="020F0502020204030204"/>
                <a:ea typeface="+mn-ea"/>
                <a:cs typeface="+mn-cs"/>
              </a:rPr>
              <a:t>  Category: </a:t>
            </a:r>
            <a:r>
              <a:rPr kumimoji="0" lang="en-GB" sz="1200" b="0" i="0" u="none" strike="noStrike" kern="1200" cap="none" spc="0" normalizeH="0" baseline="0" noProof="0" dirty="0">
                <a:ln>
                  <a:noFill/>
                </a:ln>
                <a:solidFill>
                  <a:srgbClr val="000000"/>
                </a:solidFill>
                <a:effectLst/>
                <a:uLnTx/>
                <a:uFillTx/>
                <a:latin typeface="Calibri" panose="020F0502020204030204"/>
                <a:ea typeface="+mn-ea"/>
                <a:cs typeface="+mn-cs"/>
              </a:rPr>
              <a:t>A Category column was created using the Conditional Column feature based on keywords in the Description column. 	   This step helped categorize  products  and facilitate sales analysis by category, rather than dealing with each product 		individually .	</a:t>
            </a:r>
            <a:endParaRPr lang="en-GB" sz="1600" b="1" dirty="0">
              <a:solidFill>
                <a:srgbClr val="00000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28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a:xfrm>
            <a:off x="1297858" y="3482977"/>
            <a:ext cx="10894142" cy="3375025"/>
          </a:xfrm>
        </p:spPr>
      </p:pic>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376516" y="339645"/>
            <a:ext cx="3991897" cy="1734962"/>
          </a:xfrm>
        </p:spPr>
        <p:txBody>
          <a:bodyPr>
            <a:normAutofit/>
          </a:bodyPr>
          <a:lstStyle/>
          <a:p>
            <a:r>
              <a:rPr lang="en-GB" sz="3600" dirty="0"/>
              <a:t>Sales Performance Metrics</a:t>
            </a:r>
            <a:endParaRPr lang="en-US" sz="3600" dirty="0"/>
          </a:p>
        </p:txBody>
      </p:sp>
    </p:spTree>
    <p:extLst>
      <p:ext uri="{BB962C8B-B14F-4D97-AF65-F5344CB8AC3E}">
        <p14:creationId xmlns:p14="http://schemas.microsoft.com/office/powerpoint/2010/main" val="232958625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1248697" y="212835"/>
            <a:ext cx="10795819" cy="6561591"/>
          </a:xfrm>
        </p:spPr>
        <p:txBody>
          <a:bodyPr>
            <a:normAutofit lnSpcReduction="10000"/>
          </a:bodyPr>
          <a:lstStyle/>
          <a:p>
            <a:pPr marL="0" indent="0" algn="l">
              <a:buNone/>
            </a:pPr>
            <a:r>
              <a:rPr lang="en-US" b="1" dirty="0"/>
              <a:t>Total Sales metric:</a:t>
            </a:r>
          </a:p>
          <a:p>
            <a:pPr marL="0" indent="0">
              <a:buNone/>
            </a:pPr>
            <a:r>
              <a:rPr lang="en-GB" sz="1400" b="1" dirty="0"/>
              <a:t>	Formula: </a:t>
            </a:r>
            <a:r>
              <a:rPr lang="en-GB" sz="1200" b="0" dirty="0">
                <a:effectLst/>
                <a:latin typeface="Consolas" panose="020B0609020204030204" pitchFamily="49" charset="0"/>
              </a:rPr>
              <a:t>SUM(_20092011[Total_Price ])</a:t>
            </a:r>
          </a:p>
          <a:p>
            <a:pPr marL="0" indent="0">
              <a:buNone/>
            </a:pPr>
            <a:r>
              <a:rPr lang="en-GB" sz="1200" dirty="0">
                <a:latin typeface="Consolas" panose="020B0609020204030204" pitchFamily="49" charset="0"/>
              </a:rPr>
              <a:t>	</a:t>
            </a:r>
            <a:r>
              <a:rPr lang="en-GB" sz="1400" b="1" dirty="0"/>
              <a:t>Purpose: </a:t>
            </a:r>
            <a:r>
              <a:rPr lang="en-GB" sz="1200" dirty="0">
                <a:latin typeface="Consolas" panose="020B0609020204030204" pitchFamily="49" charset="0"/>
              </a:rPr>
              <a:t>This metric is a key performance indicator that provides an overview of revenue. I used it to track    	company performance over time, identify seasonal trends, and help evaluate the success of sales strategies.</a:t>
            </a:r>
            <a:endParaRPr lang="en-GB" sz="1200" b="0" dirty="0">
              <a:effectLst/>
              <a:latin typeface="Consolas" panose="020B0609020204030204" pitchFamily="49" charset="0"/>
            </a:endParaRPr>
          </a:p>
          <a:p>
            <a:pPr marL="0" indent="0">
              <a:buNone/>
            </a:pPr>
            <a:r>
              <a:rPr lang="en-US" b="1" dirty="0"/>
              <a:t> Average purchase price metric:</a:t>
            </a:r>
          </a:p>
          <a:p>
            <a:pPr marL="0" indent="0">
              <a:buNone/>
            </a:pPr>
            <a:r>
              <a:rPr lang="en-US" b="1" dirty="0"/>
              <a:t>	</a:t>
            </a:r>
            <a:r>
              <a:rPr lang="en-GB" sz="1400" b="1" dirty="0"/>
              <a:t>  Formula: </a:t>
            </a:r>
            <a:r>
              <a:rPr lang="en-GB" sz="1200" b="0" dirty="0">
                <a:effectLst/>
                <a:latin typeface="Consolas" panose="020B0609020204030204" pitchFamily="49" charset="0"/>
              </a:rPr>
              <a:t>AVERAGE(_20092011[Total_Price ])</a:t>
            </a:r>
          </a:p>
          <a:p>
            <a:pPr marL="0" indent="0">
              <a:buNone/>
            </a:pPr>
            <a:r>
              <a:rPr lang="en-GB" sz="1200" dirty="0">
                <a:latin typeface="Consolas" panose="020B0609020204030204" pitchFamily="49" charset="0"/>
              </a:rPr>
              <a:t>	</a:t>
            </a:r>
            <a:r>
              <a:rPr lang="en-GB" sz="1200" b="1" dirty="0">
                <a:latin typeface="Consolas" panose="020B0609020204030204" pitchFamily="49" charset="0"/>
              </a:rPr>
              <a:t> </a:t>
            </a:r>
            <a:r>
              <a:rPr lang="en-GB" sz="1400" b="1" dirty="0"/>
              <a:t>Purpose: </a:t>
            </a:r>
            <a:r>
              <a:rPr lang="en-GB" sz="1200" dirty="0">
                <a:latin typeface="Consolas" panose="020B0609020204030204" pitchFamily="49" charset="0"/>
              </a:rPr>
              <a:t>This metric reflects the average value of each purchase. It helps understand whether customers tend to 	 purchase more expensive or cheaper products and is used to monitor the validity of pricing strategies</a:t>
            </a:r>
            <a:r>
              <a:rPr lang="en-GB" sz="1400" b="1" dirty="0">
                <a:latin typeface="Consolas" panose="020B0609020204030204" pitchFamily="49" charset="0"/>
              </a:rPr>
              <a:t>. </a:t>
            </a:r>
          </a:p>
          <a:p>
            <a:pPr marL="0" indent="0">
              <a:lnSpc>
                <a:spcPct val="110000"/>
              </a:lnSpc>
              <a:buNone/>
            </a:pPr>
            <a:r>
              <a:rPr lang="en-GB" b="1" dirty="0">
                <a:latin typeface="Consolas" panose="020B0609020204030204" pitchFamily="49" charset="0"/>
              </a:rPr>
              <a:t> </a:t>
            </a:r>
            <a:r>
              <a:rPr lang="en-GB" b="1" dirty="0"/>
              <a:t>Frequency:</a:t>
            </a:r>
          </a:p>
          <a:p>
            <a:pPr marL="0" indent="0">
              <a:buNone/>
            </a:pPr>
            <a:r>
              <a:rPr lang="en-US" sz="1400" b="1" dirty="0"/>
              <a:t>	  Formula : </a:t>
            </a:r>
            <a:r>
              <a:rPr lang="en-GB" sz="1400" b="1" dirty="0"/>
              <a:t> </a:t>
            </a:r>
            <a:r>
              <a:rPr lang="en-GB" sz="1200" b="0" dirty="0">
                <a:effectLst/>
                <a:latin typeface="Consolas" panose="020B0609020204030204" pitchFamily="49" charset="0"/>
              </a:rPr>
              <a:t>DISTINCTCOUNT(_20092011[Invoice])</a:t>
            </a:r>
          </a:p>
          <a:p>
            <a:pPr marL="0" indent="0">
              <a:buNone/>
            </a:pPr>
            <a:r>
              <a:rPr lang="en-GB" sz="1200" dirty="0">
                <a:latin typeface="Consolas" panose="020B0609020204030204" pitchFamily="49" charset="0"/>
              </a:rPr>
              <a:t>	</a:t>
            </a:r>
            <a:r>
              <a:rPr lang="en-GB" sz="1400" b="1" dirty="0">
                <a:latin typeface="Consolas" panose="020B0609020204030204" pitchFamily="49" charset="0"/>
              </a:rPr>
              <a:t> </a:t>
            </a:r>
            <a:r>
              <a:rPr lang="en-GB" sz="1400" b="1" dirty="0"/>
              <a:t>Purpose: </a:t>
            </a:r>
            <a:r>
              <a:rPr lang="en-GB" sz="1200" dirty="0">
                <a:latin typeface="Consolas" panose="020B0609020204030204" pitchFamily="49" charset="0"/>
              </a:rPr>
              <a:t>This metric doesn't count the number of rows, but rather the number of actual transactions. When compared 	 to total sales, it helps understand whether revenue growth comes from an increase in the number of 	 	 transactions or from a rise in the average invoice value.</a:t>
            </a:r>
          </a:p>
          <a:p>
            <a:pPr marL="0" indent="0">
              <a:lnSpc>
                <a:spcPct val="120000"/>
              </a:lnSpc>
              <a:buNone/>
            </a:pPr>
            <a:r>
              <a:rPr lang="en-GB" b="1" dirty="0"/>
              <a:t>    Recency :  </a:t>
            </a:r>
          </a:p>
          <a:p>
            <a:pPr marL="0" indent="0">
              <a:buNone/>
            </a:pPr>
            <a:r>
              <a:rPr lang="en-GB" b="1" dirty="0">
                <a:effectLst/>
                <a:latin typeface="Consolas" panose="020B0609020204030204" pitchFamily="49" charset="0"/>
              </a:rPr>
              <a:t>	 </a:t>
            </a:r>
            <a:r>
              <a:rPr lang="en-GB" sz="1400" b="1" dirty="0"/>
              <a:t>formula: </a:t>
            </a:r>
            <a:r>
              <a:rPr lang="en-GB" sz="1200" b="0" dirty="0">
                <a:effectLst/>
                <a:latin typeface="Consolas" panose="020B0609020204030204" pitchFamily="49" charset="0"/>
              </a:rPr>
              <a:t>DATEDIFF([LastdateinData],max(_20092011[InvoiceDate]), DAY)</a:t>
            </a:r>
          </a:p>
          <a:p>
            <a:pPr marL="0" indent="0">
              <a:buNone/>
            </a:pPr>
            <a:r>
              <a:rPr lang="en-GB" sz="1400" b="1" dirty="0">
                <a:effectLst/>
                <a:latin typeface="Consolas" panose="020B0609020204030204" pitchFamily="49" charset="0"/>
              </a:rPr>
              <a:t>	 </a:t>
            </a:r>
            <a:r>
              <a:rPr lang="en-GB" sz="1400" b="1" dirty="0"/>
              <a:t>Purpose: </a:t>
            </a:r>
            <a:r>
              <a:rPr lang="en-GB" sz="1200" dirty="0">
                <a:effectLst/>
                <a:latin typeface="Consolas" panose="020B0609020204030204" pitchFamily="49" charset="0"/>
              </a:rPr>
              <a:t>Calculates the number of days since each customer's last purchase. A low value on this metric indicates 	 that the customer is currently active</a:t>
            </a:r>
            <a:r>
              <a:rPr lang="en-GB" sz="1400" b="1" dirty="0">
                <a:effectLst/>
                <a:latin typeface="Consolas" panose="020B0609020204030204" pitchFamily="49" charset="0"/>
              </a:rPr>
              <a:t>.</a:t>
            </a:r>
          </a:p>
          <a:p>
            <a:pPr marL="0" indent="0">
              <a:lnSpc>
                <a:spcPct val="130000"/>
              </a:lnSpc>
              <a:buNone/>
            </a:pPr>
            <a:r>
              <a:rPr lang="en-GB" sz="1400" b="1" dirty="0">
                <a:effectLst/>
                <a:latin typeface="Consolas" panose="020B0609020204030204" pitchFamily="49" charset="0"/>
              </a:rPr>
              <a:t>  </a:t>
            </a:r>
            <a:r>
              <a:rPr lang="en-GB" b="1" dirty="0"/>
              <a:t>Product classification</a:t>
            </a:r>
          </a:p>
          <a:p>
            <a:pPr marL="0" indent="0">
              <a:buNone/>
            </a:pPr>
            <a:r>
              <a:rPr lang="en-GB" sz="1400" b="1" dirty="0">
                <a:latin typeface="Consolas" panose="020B0609020204030204" pitchFamily="49" charset="0"/>
              </a:rPr>
              <a:t>	</a:t>
            </a:r>
            <a:r>
              <a:rPr lang="en-GB" sz="1400" b="1" dirty="0"/>
              <a:t>Methodology: </a:t>
            </a:r>
            <a:r>
              <a:rPr lang="en-GB" sz="1200" dirty="0">
                <a:latin typeface="Consolas" panose="020B0609020204030204" pitchFamily="49" charset="0"/>
              </a:rPr>
              <a:t>I used excel functions to create a new column called Category based on the keywords in the 	Description column using the Conditional Column tool.</a:t>
            </a:r>
          </a:p>
          <a:p>
            <a:pPr marL="914400" lvl="2" indent="0">
              <a:buNone/>
            </a:pPr>
            <a:r>
              <a:rPr lang="en-GB" sz="1400" b="1" dirty="0"/>
              <a:t>Insights: </a:t>
            </a:r>
            <a:r>
              <a:rPr lang="en-GB" sz="1200" dirty="0">
                <a:latin typeface="Consolas" panose="020B0609020204030204" pitchFamily="49" charset="0"/>
              </a:rPr>
              <a:t>This classification helped you analyse the performance of each category individually, revealing that categories like "Kitchenware" and "Gifts" are the most profitable. This type of analysis guides the company toward which products to focus on in marketing campaigns.</a:t>
            </a:r>
          </a:p>
          <a:p>
            <a:pPr marL="0" indent="0">
              <a:buNone/>
            </a:pPr>
            <a:endParaRPr lang="en-GB" sz="1400" dirty="0">
              <a:effectLst/>
              <a:latin typeface="Consolas" panose="020B0609020204030204" pitchFamily="49" charset="0"/>
            </a:endParaRPr>
          </a:p>
        </p:txBody>
      </p:sp>
    </p:spTree>
    <p:extLst>
      <p:ext uri="{BB962C8B-B14F-4D97-AF65-F5344CB8AC3E}">
        <p14:creationId xmlns:p14="http://schemas.microsoft.com/office/powerpoint/2010/main" val="397348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waterfallChart ,treemap ,map ,Top 10 Countries by Sales Performance ,slicer ,slicer ,slicer ,textbox. Please refer to the notes on this slide for details">
            <a:hlinkClick r:id="rId3"/>
          </p:cNvPr>
          <p:cNvPicPr>
            <a:picLocks noChangeAspect="1"/>
          </p:cNvPicPr>
          <p:nvPr/>
        </p:nvPicPr>
        <p:blipFill>
          <a:blip r:embed="rId4"/>
          <a:stretch>
            <a:fillRect/>
          </a:stretch>
        </p:blipFill>
        <p:spPr>
          <a:xfrm>
            <a:off x="0" y="-43474"/>
            <a:ext cx="12256316" cy="6992510"/>
          </a:xfrm>
          <a:prstGeom prst="rect">
            <a:avLst/>
          </a:prstGeom>
          <a:noFill/>
        </p:spPr>
      </p:pic>
      <p:sp>
        <p:nvSpPr>
          <p:cNvPr id="4" name="Title" hidden="1"/>
          <p:cNvSpPr>
            <a:spLocks noGrp="1"/>
          </p:cNvSpPr>
          <p:nvPr>
            <p:ph type="title"/>
          </p:nvPr>
        </p:nvSpPr>
        <p:spPr/>
        <p:txBody>
          <a:bodyPr/>
          <a:lstStyle/>
          <a:p>
            <a:r>
              <a:t>Page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scatterChart ,pivotTable. Please refer to the notes on this slide for details">
            <a:hlinkClick r:id="rId3"/>
          </p:cNvPr>
          <p:cNvPicPr>
            <a:picLocks noChangeAspect="1"/>
          </p:cNvPicPr>
          <p:nvPr/>
        </p:nvPicPr>
        <p:blipFill>
          <a:blip r:embed="rId4"/>
          <a:stretch>
            <a:fillRect/>
          </a:stretch>
        </p:blipFill>
        <p:spPr>
          <a:xfrm>
            <a:off x="-66675" y="0"/>
            <a:ext cx="12258675" cy="6858000"/>
          </a:xfrm>
          <a:prstGeom prst="rect">
            <a:avLst/>
          </a:prstGeom>
          <a:noFill/>
        </p:spPr>
      </p:pic>
      <p:sp>
        <p:nvSpPr>
          <p:cNvPr id="4" name="Title" hidden="1"/>
          <p:cNvSpPr>
            <a:spLocks noGrp="1"/>
          </p:cNvSpPr>
          <p:nvPr>
            <p:ph type="title"/>
          </p:nvPr>
        </p:nvSpPr>
        <p:spPr/>
        <p:txBody>
          <a:bodyPr/>
          <a:lstStyle/>
          <a:p>
            <a:r>
              <a:t>Page 1</a:t>
            </a:r>
          </a:p>
        </p:txBody>
      </p:sp>
    </p:spTree>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1856</TotalTime>
  <Words>1241</Words>
  <Application>Microsoft Office PowerPoint</Application>
  <PresentationFormat>Widescreen</PresentationFormat>
  <Paragraphs>123</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Consolas</vt:lpstr>
      <vt:lpstr>Sagona ExtraLight</vt:lpstr>
      <vt:lpstr>Speak Pro</vt:lpstr>
      <vt:lpstr>Office Theme</vt:lpstr>
      <vt:lpstr>E-commerce Data Analysis: Strategic Insights for Business Growth</vt:lpstr>
      <vt:lpstr>Project introduction</vt:lpstr>
      <vt:lpstr>Strategic Execution Plan</vt:lpstr>
      <vt:lpstr>Data cleaning methodology in Excel</vt:lpstr>
      <vt:lpstr>PowerPoint Presentation</vt:lpstr>
      <vt:lpstr>Sales Performance Metrics</vt:lpstr>
      <vt:lpstr>PowerPoint Presentation</vt:lpstr>
      <vt:lpstr>Page 2</vt:lpstr>
      <vt:lpstr>Page 1</vt:lpstr>
      <vt:lpstr>Sales Dashboard Highlights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Data Analysis: Strategic Insights for Business Growth</dc:title>
  <dc:creator>Anas zerrabi</dc:creator>
  <cp:lastModifiedBy>Anas zerrabi</cp:lastModifiedBy>
  <cp:revision>21</cp:revision>
  <dcterms:created xsi:type="dcterms:W3CDTF">2025-09-10T15:52:47Z</dcterms:created>
  <dcterms:modified xsi:type="dcterms:W3CDTF">2025-09-12T16:33:41Z</dcterms:modified>
</cp:coreProperties>
</file>